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68" r:id="rId3"/>
    <p:sldId id="257" r:id="rId4"/>
    <p:sldId id="258" r:id="rId5"/>
    <p:sldId id="259" r:id="rId6"/>
    <p:sldId id="269" r:id="rId7"/>
    <p:sldId id="260" r:id="rId8"/>
    <p:sldId id="261" r:id="rId9"/>
    <p:sldId id="265" r:id="rId10"/>
    <p:sldId id="262" r:id="rId11"/>
    <p:sldId id="263" r:id="rId12"/>
    <p:sldId id="264" r:id="rId13"/>
    <p:sldId id="266" r:id="rId14"/>
    <p:sldId id="267" r:id="rId15"/>
  </p:sldIdLst>
  <p:sldSz cx="14630400" cy="8229600"/>
  <p:notesSz cx="8229600" cy="14630400"/>
  <p:embeddedFontLst>
    <p:embeddedFont>
      <p:font typeface="Bitter" panose="020B0604020202020204" charset="0"/>
      <p:regular r:id="rId17"/>
    </p:embeddedFont>
    <p:embeddedFont>
      <p:font typeface="Open Sans" panose="020B060603050402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8F0"/>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813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5057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704473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593193"/>
            <a:ext cx="12902327" cy="2129314"/>
          </a:xfrm>
          <a:prstGeom prst="rect">
            <a:avLst/>
          </a:prstGeom>
          <a:noFill/>
          <a:ln/>
        </p:spPr>
        <p:txBody>
          <a:bodyPr wrap="square" lIns="0" tIns="0" rIns="0" bIns="0" rtlCol="0" anchor="t"/>
          <a:lstStyle/>
          <a:p>
            <a:pPr marL="0" indent="0">
              <a:lnSpc>
                <a:spcPts val="8350"/>
              </a:lnSpc>
              <a:buNone/>
            </a:pPr>
            <a:r>
              <a:rPr lang="en-US" sz="6700" kern="0" spc="-201" dirty="0">
                <a:solidFill>
                  <a:srgbClr val="2C3F42"/>
                </a:solidFill>
                <a:latin typeface="Bitter" pitchFamily="34" charset="0"/>
                <a:ea typeface="Bitter" pitchFamily="34" charset="-122"/>
                <a:cs typeface="Bitter" pitchFamily="34" charset="-120"/>
              </a:rPr>
              <a:t>Clustering Customer Reviews for Market Research</a:t>
            </a:r>
            <a:endParaRPr lang="en-US" sz="6700" dirty="0"/>
          </a:p>
        </p:txBody>
      </p:sp>
      <p:sp>
        <p:nvSpPr>
          <p:cNvPr id="4" name="Rectangle 3">
            <a:extLst>
              <a:ext uri="{FF2B5EF4-FFF2-40B4-BE49-F238E27FC236}">
                <a16:creationId xmlns:a16="http://schemas.microsoft.com/office/drawing/2014/main" id="{1AB757BF-7E20-76AF-C0A7-8F10CDF7BEB3}"/>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101691"/>
            <a:ext cx="7958495" cy="771525"/>
          </a:xfrm>
          <a:prstGeom prst="rect">
            <a:avLst/>
          </a:prstGeom>
          <a:noFill/>
          <a:ln/>
        </p:spPr>
        <p:txBody>
          <a:bodyPr wrap="none" lIns="0" tIns="0" rIns="0" bIns="0" rtlCol="0" anchor="t"/>
          <a:lstStyle/>
          <a:p>
            <a:pPr marL="0" indent="0">
              <a:lnSpc>
                <a:spcPts val="6050"/>
              </a:lnSpc>
              <a:buNone/>
            </a:pPr>
            <a:r>
              <a:rPr lang="en-US" sz="4850" kern="0" spc="-146" dirty="0">
                <a:solidFill>
                  <a:srgbClr val="2C3F42"/>
                </a:solidFill>
                <a:latin typeface="Bitter" pitchFamily="34" charset="0"/>
                <a:ea typeface="Bitter" pitchFamily="34" charset="-122"/>
                <a:cs typeface="Bitter" pitchFamily="34" charset="-120"/>
              </a:rPr>
              <a:t>Converting to numeric values</a:t>
            </a:r>
            <a:endParaRPr lang="en-US" sz="4850" dirty="0"/>
          </a:p>
        </p:txBody>
      </p:sp>
      <p:pic>
        <p:nvPicPr>
          <p:cNvPr id="3" name="Image 0" descr="preencoded.png"/>
          <p:cNvPicPr>
            <a:picLocks noChangeAspect="1"/>
          </p:cNvPicPr>
          <p:nvPr/>
        </p:nvPicPr>
        <p:blipFill>
          <a:blip r:embed="rId3"/>
          <a:stretch>
            <a:fillRect/>
          </a:stretch>
        </p:blipFill>
        <p:spPr>
          <a:xfrm>
            <a:off x="864037" y="3376493"/>
            <a:ext cx="12902327" cy="2088237"/>
          </a:xfrm>
          <a:prstGeom prst="rect">
            <a:avLst/>
          </a:prstGeom>
        </p:spPr>
      </p:pic>
      <p:sp>
        <p:nvSpPr>
          <p:cNvPr id="4" name="Text 1"/>
          <p:cNvSpPr/>
          <p:nvPr/>
        </p:nvSpPr>
        <p:spPr>
          <a:xfrm>
            <a:off x="864037" y="5732859"/>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5" name="Rectangle 4">
            <a:extLst>
              <a:ext uri="{FF2B5EF4-FFF2-40B4-BE49-F238E27FC236}">
                <a16:creationId xmlns:a16="http://schemas.microsoft.com/office/drawing/2014/main" id="{B782E06E-9414-4F85-E8F4-B4886A3CEF45}"/>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8180" y="532924"/>
            <a:ext cx="4844653" cy="605552"/>
          </a:xfrm>
          <a:prstGeom prst="rect">
            <a:avLst/>
          </a:prstGeom>
          <a:noFill/>
          <a:ln/>
        </p:spPr>
        <p:txBody>
          <a:bodyPr wrap="none" lIns="0" tIns="0" rIns="0" bIns="0" rtlCol="0" anchor="t"/>
          <a:lstStyle/>
          <a:p>
            <a:pPr marL="0" indent="0">
              <a:lnSpc>
                <a:spcPts val="4750"/>
              </a:lnSpc>
              <a:buNone/>
            </a:pPr>
            <a:r>
              <a:rPr lang="en-US" sz="3800" kern="0" spc="-114" dirty="0">
                <a:solidFill>
                  <a:srgbClr val="2C3F42"/>
                </a:solidFill>
                <a:latin typeface="Bitter" pitchFamily="34" charset="0"/>
                <a:ea typeface="Bitter" pitchFamily="34" charset="-122"/>
                <a:cs typeface="Bitter" pitchFamily="34" charset="-120"/>
              </a:rPr>
              <a:t>Algorithm(KMeans)</a:t>
            </a:r>
            <a:endParaRPr lang="en-US" sz="3800" dirty="0"/>
          </a:p>
        </p:txBody>
      </p:sp>
      <p:pic>
        <p:nvPicPr>
          <p:cNvPr id="3" name="Image 0" descr="preencoded.png"/>
          <p:cNvPicPr>
            <a:picLocks noChangeAspect="1"/>
          </p:cNvPicPr>
          <p:nvPr/>
        </p:nvPicPr>
        <p:blipFill>
          <a:blip r:embed="rId3"/>
          <a:stretch>
            <a:fillRect/>
          </a:stretch>
        </p:blipFill>
        <p:spPr>
          <a:xfrm>
            <a:off x="678180" y="1526024"/>
            <a:ext cx="13008173" cy="2652474"/>
          </a:xfrm>
          <a:prstGeom prst="rect">
            <a:avLst/>
          </a:prstGeom>
        </p:spPr>
      </p:pic>
      <p:pic>
        <p:nvPicPr>
          <p:cNvPr id="4" name="Image 1" descr="preencoded.png"/>
          <p:cNvPicPr>
            <a:picLocks noChangeAspect="1"/>
          </p:cNvPicPr>
          <p:nvPr/>
        </p:nvPicPr>
        <p:blipFill>
          <a:blip r:embed="rId4"/>
          <a:stretch>
            <a:fillRect/>
          </a:stretch>
        </p:blipFill>
        <p:spPr>
          <a:xfrm>
            <a:off x="678180" y="4396502"/>
            <a:ext cx="4866203" cy="3564493"/>
          </a:xfrm>
          <a:prstGeom prst="rect">
            <a:avLst/>
          </a:prstGeom>
        </p:spPr>
      </p:pic>
      <p:sp>
        <p:nvSpPr>
          <p:cNvPr id="5" name="Rectangle 4">
            <a:extLst>
              <a:ext uri="{FF2B5EF4-FFF2-40B4-BE49-F238E27FC236}">
                <a16:creationId xmlns:a16="http://schemas.microsoft.com/office/drawing/2014/main" id="{7C1F6AB2-1C66-DEBF-969B-4870CF67EC8A}"/>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6389" y="500063"/>
            <a:ext cx="4546163" cy="568166"/>
          </a:xfrm>
          <a:prstGeom prst="rect">
            <a:avLst/>
          </a:prstGeom>
          <a:noFill/>
          <a:ln/>
        </p:spPr>
        <p:txBody>
          <a:bodyPr wrap="none" lIns="0" tIns="0" rIns="0" bIns="0" rtlCol="0" anchor="t"/>
          <a:lstStyle/>
          <a:p>
            <a:pPr marL="0" indent="0">
              <a:lnSpc>
                <a:spcPts val="4450"/>
              </a:lnSpc>
              <a:buNone/>
            </a:pPr>
            <a:r>
              <a:rPr lang="en-US" sz="3550" kern="0" spc="-107" dirty="0">
                <a:solidFill>
                  <a:srgbClr val="2C3F42"/>
                </a:solidFill>
                <a:latin typeface="Bitter" pitchFamily="34" charset="0"/>
                <a:ea typeface="Bitter" pitchFamily="34" charset="-122"/>
                <a:cs typeface="Bitter" pitchFamily="34" charset="-120"/>
              </a:rPr>
              <a:t>Predicting the value</a:t>
            </a:r>
            <a:endParaRPr lang="en-US" sz="3550" dirty="0"/>
          </a:p>
        </p:txBody>
      </p:sp>
      <p:pic>
        <p:nvPicPr>
          <p:cNvPr id="3" name="Image 0"/>
          <p:cNvPicPr>
            <a:picLocks noChangeAspect="1"/>
          </p:cNvPicPr>
          <p:nvPr/>
        </p:nvPicPr>
        <p:blipFill>
          <a:blip r:embed="rId3"/>
          <a:srcRect/>
          <a:stretch/>
        </p:blipFill>
        <p:spPr>
          <a:xfrm>
            <a:off x="636389" y="1431846"/>
            <a:ext cx="9498211" cy="2534483"/>
          </a:xfrm>
          <a:prstGeom prst="rect">
            <a:avLst/>
          </a:prstGeom>
        </p:spPr>
      </p:pic>
      <p:pic>
        <p:nvPicPr>
          <p:cNvPr id="4" name="Image 1" descr="preencoded.png"/>
          <p:cNvPicPr>
            <a:picLocks noChangeAspect="1"/>
          </p:cNvPicPr>
          <p:nvPr/>
        </p:nvPicPr>
        <p:blipFill>
          <a:blip r:embed="rId4"/>
          <a:stretch>
            <a:fillRect/>
          </a:stretch>
        </p:blipFill>
        <p:spPr>
          <a:xfrm>
            <a:off x="636389" y="4170878"/>
            <a:ext cx="4869418" cy="3724632"/>
          </a:xfrm>
          <a:prstGeom prst="rect">
            <a:avLst/>
          </a:prstGeom>
        </p:spPr>
      </p:pic>
      <p:sp>
        <p:nvSpPr>
          <p:cNvPr id="5" name="Rectangle 4">
            <a:extLst>
              <a:ext uri="{FF2B5EF4-FFF2-40B4-BE49-F238E27FC236}">
                <a16:creationId xmlns:a16="http://schemas.microsoft.com/office/drawing/2014/main" id="{116D0D91-5E2F-5ED1-469B-E9B03502D719}"/>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4037" y="2638782"/>
            <a:ext cx="6150054" cy="2951917"/>
          </a:xfrm>
          <a:prstGeom prst="rect">
            <a:avLst/>
          </a:prstGeom>
        </p:spPr>
      </p:pic>
      <p:sp>
        <p:nvSpPr>
          <p:cNvPr id="3" name="Text 0"/>
          <p:cNvSpPr/>
          <p:nvPr/>
        </p:nvSpPr>
        <p:spPr>
          <a:xfrm>
            <a:off x="7623929" y="1247656"/>
            <a:ext cx="6150054" cy="771525"/>
          </a:xfrm>
          <a:prstGeom prst="rect">
            <a:avLst/>
          </a:prstGeom>
          <a:noFill/>
          <a:ln/>
        </p:spPr>
        <p:txBody>
          <a:bodyPr wrap="none" lIns="0" tIns="0" rIns="0" bIns="0" rtlCol="0" anchor="t"/>
          <a:lstStyle/>
          <a:p>
            <a:pPr marL="0" indent="0">
              <a:lnSpc>
                <a:spcPts val="6050"/>
              </a:lnSpc>
              <a:buNone/>
            </a:pPr>
            <a:r>
              <a:rPr lang="en-US" sz="4850" kern="0" spc="-146" dirty="0">
                <a:solidFill>
                  <a:srgbClr val="2C3F42"/>
                </a:solidFill>
                <a:latin typeface="Bitter" pitchFamily="34" charset="0"/>
                <a:ea typeface="Bitter" pitchFamily="34" charset="-122"/>
                <a:cs typeface="Bitter" pitchFamily="34" charset="-120"/>
              </a:rPr>
              <a:t>CONCLUSION</a:t>
            </a:r>
            <a:endParaRPr lang="en-US" sz="4850" dirty="0"/>
          </a:p>
        </p:txBody>
      </p:sp>
      <p:sp>
        <p:nvSpPr>
          <p:cNvPr id="4" name="Text 1"/>
          <p:cNvSpPr/>
          <p:nvPr/>
        </p:nvSpPr>
        <p:spPr>
          <a:xfrm>
            <a:off x="7623929" y="2265997"/>
            <a:ext cx="6150054" cy="4740593"/>
          </a:xfrm>
          <a:prstGeom prst="rect">
            <a:avLst/>
          </a:prstGeom>
          <a:noFill/>
          <a:ln/>
        </p:spPr>
        <p:txBody>
          <a:bodyPr wrap="square" lIns="0" tIns="0" rIns="0" bIns="0" rtlCol="0" anchor="t"/>
          <a:lstStyle/>
          <a:p>
            <a:pPr marL="0" indent="0">
              <a:lnSpc>
                <a:spcPts val="3100"/>
              </a:lnSpc>
              <a:buNone/>
            </a:pPr>
            <a:r>
              <a:rPr lang="en-US" sz="1900" kern="0" spc="-39" dirty="0">
                <a:solidFill>
                  <a:srgbClr val="2B2E3C"/>
                </a:solidFill>
                <a:latin typeface="Open Sans" pitchFamily="34" charset="0"/>
                <a:ea typeface="Open Sans" pitchFamily="34" charset="-122"/>
                <a:cs typeface="Open Sans" pitchFamily="34" charset="-120"/>
              </a:rPr>
              <a:t>In conclusion, the clustering of customer reviews has proven to be a valuable technique for deriving actionable insights from unstructured feedback. By grouping similar reviews and analyzing these clusters, businesses can gain a deeper understanding of customer sentiments, identify key themes, and make data-driven decisions to enhance their products, services, and marketing strategies. This approach not only improves the quality of the offerings but also aligns them more closely with customer needs and expectations, ultimately leading to a more satisfied and loyal customer base.</a:t>
            </a:r>
            <a:endParaRPr lang="en-US" sz="1900" dirty="0"/>
          </a:p>
        </p:txBody>
      </p:sp>
      <p:sp>
        <p:nvSpPr>
          <p:cNvPr id="5" name="Rectangle 4">
            <a:extLst>
              <a:ext uri="{FF2B5EF4-FFF2-40B4-BE49-F238E27FC236}">
                <a16:creationId xmlns:a16="http://schemas.microsoft.com/office/drawing/2014/main" id="{FE78845F-46E4-B281-D4E6-0EAFD76ACB29}"/>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71406" y="606147"/>
            <a:ext cx="5510689" cy="688777"/>
          </a:xfrm>
          <a:prstGeom prst="rect">
            <a:avLst/>
          </a:prstGeom>
          <a:noFill/>
          <a:ln/>
        </p:spPr>
        <p:txBody>
          <a:bodyPr wrap="none" lIns="0" tIns="0" rIns="0" bIns="0" rtlCol="0" anchor="t"/>
          <a:lstStyle/>
          <a:p>
            <a:pPr marL="0" indent="0">
              <a:lnSpc>
                <a:spcPts val="5400"/>
              </a:lnSpc>
              <a:buNone/>
            </a:pPr>
            <a:endParaRPr lang="en-US" sz="4300" dirty="0"/>
          </a:p>
        </p:txBody>
      </p:sp>
      <p:pic>
        <p:nvPicPr>
          <p:cNvPr id="3" name="Image 0" descr="preencoded.png"/>
          <p:cNvPicPr>
            <a:picLocks noChangeAspect="1"/>
          </p:cNvPicPr>
          <p:nvPr/>
        </p:nvPicPr>
        <p:blipFill>
          <a:blip r:embed="rId3"/>
          <a:stretch>
            <a:fillRect/>
          </a:stretch>
        </p:blipFill>
        <p:spPr>
          <a:xfrm>
            <a:off x="2080081" y="1170086"/>
            <a:ext cx="10470237" cy="5889427"/>
          </a:xfrm>
          <a:prstGeom prst="rect">
            <a:avLst/>
          </a:prstGeom>
        </p:spPr>
      </p:pic>
      <p:sp>
        <p:nvSpPr>
          <p:cNvPr id="4" name="Rectangle 3">
            <a:extLst>
              <a:ext uri="{FF2B5EF4-FFF2-40B4-BE49-F238E27FC236}">
                <a16:creationId xmlns:a16="http://schemas.microsoft.com/office/drawing/2014/main" id="{B3EE1617-D53C-7911-BDAD-1C6B20FDFFBC}"/>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8787" y="1033463"/>
            <a:ext cx="6172200" cy="771525"/>
          </a:xfrm>
          <a:prstGeom prst="rect">
            <a:avLst/>
          </a:prstGeom>
          <a:noFill/>
          <a:ln/>
        </p:spPr>
        <p:txBody>
          <a:bodyPr wrap="none" lIns="0" tIns="0" rIns="0" bIns="0" rtlCol="0" anchor="t"/>
          <a:lstStyle/>
          <a:p>
            <a:pPr marL="0" indent="0">
              <a:lnSpc>
                <a:spcPts val="6050"/>
              </a:lnSpc>
              <a:buNone/>
            </a:pPr>
            <a:r>
              <a:rPr lang="en-US" sz="4850" kern="0" spc="-146" dirty="0">
                <a:solidFill>
                  <a:srgbClr val="2C3F42"/>
                </a:solidFill>
                <a:latin typeface="Bitter" pitchFamily="34" charset="0"/>
              </a:rPr>
              <a:t>GROUP MEMBERS</a:t>
            </a:r>
            <a:endParaRPr lang="en-US" sz="4850" dirty="0"/>
          </a:p>
        </p:txBody>
      </p:sp>
      <p:sp>
        <p:nvSpPr>
          <p:cNvPr id="3" name="Rectangle 2">
            <a:extLst>
              <a:ext uri="{FF2B5EF4-FFF2-40B4-BE49-F238E27FC236}">
                <a16:creationId xmlns:a16="http://schemas.microsoft.com/office/drawing/2014/main" id="{257C52C1-F195-8B26-43B4-E299562053E5}"/>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lowchart: Connector 3">
            <a:extLst>
              <a:ext uri="{FF2B5EF4-FFF2-40B4-BE49-F238E27FC236}">
                <a16:creationId xmlns:a16="http://schemas.microsoft.com/office/drawing/2014/main" id="{DE210177-06AF-F1A7-93CD-B2C4CAF061F0}"/>
              </a:ext>
            </a:extLst>
          </p:cNvPr>
          <p:cNvSpPr/>
          <p:nvPr/>
        </p:nvSpPr>
        <p:spPr>
          <a:xfrm>
            <a:off x="481014" y="2838450"/>
            <a:ext cx="2043111" cy="1962150"/>
          </a:xfrm>
          <a:prstGeom prst="flowChartConnector">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7CAEA998-1B98-9BB8-44A8-265B8CE23AFB}"/>
              </a:ext>
            </a:extLst>
          </p:cNvPr>
          <p:cNvSpPr/>
          <p:nvPr/>
        </p:nvSpPr>
        <p:spPr>
          <a:xfrm>
            <a:off x="3456563" y="2838449"/>
            <a:ext cx="2043112" cy="1952625"/>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Connector 5">
            <a:extLst>
              <a:ext uri="{FF2B5EF4-FFF2-40B4-BE49-F238E27FC236}">
                <a16:creationId xmlns:a16="http://schemas.microsoft.com/office/drawing/2014/main" id="{3D3471D9-2086-8B9A-E924-DD82DFACCD71}"/>
              </a:ext>
            </a:extLst>
          </p:cNvPr>
          <p:cNvSpPr/>
          <p:nvPr/>
        </p:nvSpPr>
        <p:spPr>
          <a:xfrm>
            <a:off x="12456674" y="2828922"/>
            <a:ext cx="2043110" cy="1962151"/>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a:extLst>
              <a:ext uri="{FF2B5EF4-FFF2-40B4-BE49-F238E27FC236}">
                <a16:creationId xmlns:a16="http://schemas.microsoft.com/office/drawing/2014/main" id="{950A62B4-CF5B-BD2D-4DF0-17E68F98A4A7}"/>
              </a:ext>
            </a:extLst>
          </p:cNvPr>
          <p:cNvSpPr/>
          <p:nvPr/>
        </p:nvSpPr>
        <p:spPr>
          <a:xfrm>
            <a:off x="9481124" y="2838450"/>
            <a:ext cx="2043114" cy="1952625"/>
          </a:xfrm>
          <a:prstGeom prst="flowChartConnector">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Flowchart: Connector 7">
            <a:extLst>
              <a:ext uri="{FF2B5EF4-FFF2-40B4-BE49-F238E27FC236}">
                <a16:creationId xmlns:a16="http://schemas.microsoft.com/office/drawing/2014/main" id="{36FE188E-0DBD-63E8-B1CC-DA6750705818}"/>
              </a:ext>
            </a:extLst>
          </p:cNvPr>
          <p:cNvSpPr/>
          <p:nvPr/>
        </p:nvSpPr>
        <p:spPr>
          <a:xfrm>
            <a:off x="6432111" y="2838448"/>
            <a:ext cx="2043114" cy="1952625"/>
          </a:xfrm>
          <a:prstGeom prst="flowChartConnector">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19B4AA8B-B034-C48A-3253-1A2B53753C26}"/>
              </a:ext>
            </a:extLst>
          </p:cNvPr>
          <p:cNvSpPr/>
          <p:nvPr/>
        </p:nvSpPr>
        <p:spPr>
          <a:xfrm>
            <a:off x="624900" y="5000625"/>
            <a:ext cx="1755338" cy="704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SOURAV KUMAR JHA</a:t>
            </a:r>
            <a:endParaRPr lang="en-IN" dirty="0"/>
          </a:p>
        </p:txBody>
      </p:sp>
      <p:sp>
        <p:nvSpPr>
          <p:cNvPr id="10" name="Rectangle: Rounded Corners 9">
            <a:extLst>
              <a:ext uri="{FF2B5EF4-FFF2-40B4-BE49-F238E27FC236}">
                <a16:creationId xmlns:a16="http://schemas.microsoft.com/office/drawing/2014/main" id="{B8F020B8-9362-515E-AC16-9A0C9D860981}"/>
              </a:ext>
            </a:extLst>
          </p:cNvPr>
          <p:cNvSpPr/>
          <p:nvPr/>
        </p:nvSpPr>
        <p:spPr>
          <a:xfrm>
            <a:off x="3600450" y="5000625"/>
            <a:ext cx="1755338" cy="704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SWARANDIP MANDAL</a:t>
            </a:r>
            <a:endParaRPr lang="en-IN" dirty="0"/>
          </a:p>
        </p:txBody>
      </p:sp>
      <p:sp>
        <p:nvSpPr>
          <p:cNvPr id="11" name="Rectangle: Rounded Corners 10">
            <a:extLst>
              <a:ext uri="{FF2B5EF4-FFF2-40B4-BE49-F238E27FC236}">
                <a16:creationId xmlns:a16="http://schemas.microsoft.com/office/drawing/2014/main" id="{66988488-F6C1-A820-4AC9-DD6211F77CFA}"/>
              </a:ext>
            </a:extLst>
          </p:cNvPr>
          <p:cNvSpPr/>
          <p:nvPr/>
        </p:nvSpPr>
        <p:spPr>
          <a:xfrm>
            <a:off x="6576000" y="5029200"/>
            <a:ext cx="1755338" cy="704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SWARUPA KUMARI</a:t>
            </a:r>
            <a:endParaRPr lang="en-IN" dirty="0"/>
          </a:p>
        </p:txBody>
      </p:sp>
      <p:sp>
        <p:nvSpPr>
          <p:cNvPr id="12" name="Rectangle: Rounded Corners 11">
            <a:extLst>
              <a:ext uri="{FF2B5EF4-FFF2-40B4-BE49-F238E27FC236}">
                <a16:creationId xmlns:a16="http://schemas.microsoft.com/office/drawing/2014/main" id="{3726C5EF-3932-3DC5-9CFB-8730932D861C}"/>
              </a:ext>
            </a:extLst>
          </p:cNvPr>
          <p:cNvSpPr/>
          <p:nvPr/>
        </p:nvSpPr>
        <p:spPr>
          <a:xfrm>
            <a:off x="9695437" y="5029200"/>
            <a:ext cx="1755338" cy="704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SHUBHADEEP BERA</a:t>
            </a:r>
            <a:endParaRPr lang="en-IN" dirty="0"/>
          </a:p>
        </p:txBody>
      </p:sp>
      <p:sp>
        <p:nvSpPr>
          <p:cNvPr id="13" name="Rectangle: Rounded Corners 12">
            <a:extLst>
              <a:ext uri="{FF2B5EF4-FFF2-40B4-BE49-F238E27FC236}">
                <a16:creationId xmlns:a16="http://schemas.microsoft.com/office/drawing/2014/main" id="{26CF5DE6-D341-0E65-9F86-EBB9726F6C98}"/>
              </a:ext>
            </a:extLst>
          </p:cNvPr>
          <p:cNvSpPr/>
          <p:nvPr/>
        </p:nvSpPr>
        <p:spPr>
          <a:xfrm>
            <a:off x="12618599" y="5000625"/>
            <a:ext cx="1755338" cy="704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VIVEK KUMAR JHA</a:t>
            </a:r>
            <a:endParaRPr lang="en-IN" dirty="0"/>
          </a:p>
        </p:txBody>
      </p:sp>
    </p:spTree>
    <p:extLst>
      <p:ext uri="{BB962C8B-B14F-4D97-AF65-F5344CB8AC3E}">
        <p14:creationId xmlns:p14="http://schemas.microsoft.com/office/powerpoint/2010/main" val="353347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4037" y="2397442"/>
            <a:ext cx="6150054" cy="3434715"/>
          </a:xfrm>
          <a:prstGeom prst="rect">
            <a:avLst/>
          </a:prstGeom>
        </p:spPr>
      </p:pic>
      <p:sp>
        <p:nvSpPr>
          <p:cNvPr id="3" name="Text 0"/>
          <p:cNvSpPr/>
          <p:nvPr/>
        </p:nvSpPr>
        <p:spPr>
          <a:xfrm>
            <a:off x="7623929" y="3025378"/>
            <a:ext cx="6150054" cy="771525"/>
          </a:xfrm>
          <a:prstGeom prst="rect">
            <a:avLst/>
          </a:prstGeom>
          <a:noFill/>
          <a:ln/>
        </p:spPr>
        <p:txBody>
          <a:bodyPr wrap="none" lIns="0" tIns="0" rIns="0" bIns="0" rtlCol="0" anchor="t"/>
          <a:lstStyle/>
          <a:p>
            <a:pPr marL="0" indent="0">
              <a:lnSpc>
                <a:spcPts val="6050"/>
              </a:lnSpc>
              <a:buNone/>
            </a:pPr>
            <a:r>
              <a:rPr lang="en-US" sz="4850" kern="0" spc="-146" dirty="0">
                <a:solidFill>
                  <a:srgbClr val="2C3F42"/>
                </a:solidFill>
                <a:latin typeface="Bitter" pitchFamily="34" charset="0"/>
                <a:ea typeface="Bitter" pitchFamily="34" charset="-122"/>
                <a:cs typeface="Bitter" pitchFamily="34" charset="-120"/>
              </a:rPr>
              <a:t>INTRODUCTION</a:t>
            </a:r>
            <a:endParaRPr lang="en-US" sz="4850" dirty="0"/>
          </a:p>
        </p:txBody>
      </p:sp>
      <p:sp>
        <p:nvSpPr>
          <p:cNvPr id="4" name="Text 1"/>
          <p:cNvSpPr/>
          <p:nvPr/>
        </p:nvSpPr>
        <p:spPr>
          <a:xfrm>
            <a:off x="7623929" y="4043720"/>
            <a:ext cx="6150054"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B2E3C"/>
                </a:solidFill>
                <a:latin typeface="Open Sans" pitchFamily="34" charset="0"/>
                <a:ea typeface="Open Sans" pitchFamily="34" charset="-122"/>
                <a:cs typeface="Open Sans" pitchFamily="34" charset="-120"/>
              </a:rPr>
              <a:t>To analyze and cluster customer reviews to uncover common themes and sentiments, helping businesses enhance their products and strategies."</a:t>
            </a:r>
            <a:endParaRPr lang="en-US" sz="1900" dirty="0"/>
          </a:p>
        </p:txBody>
      </p:sp>
      <p:sp>
        <p:nvSpPr>
          <p:cNvPr id="5" name="Rectangle 4">
            <a:extLst>
              <a:ext uri="{FF2B5EF4-FFF2-40B4-BE49-F238E27FC236}">
                <a16:creationId xmlns:a16="http://schemas.microsoft.com/office/drawing/2014/main" id="{BA10E0E7-195A-7D22-1022-88405A1CC677}"/>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630329"/>
            <a:ext cx="6150054" cy="771525"/>
          </a:xfrm>
          <a:prstGeom prst="rect">
            <a:avLst/>
          </a:prstGeom>
          <a:noFill/>
          <a:ln/>
        </p:spPr>
        <p:txBody>
          <a:bodyPr wrap="none" lIns="0" tIns="0" rIns="0" bIns="0" rtlCol="0" anchor="t"/>
          <a:lstStyle/>
          <a:p>
            <a:pPr marL="0" indent="0">
              <a:lnSpc>
                <a:spcPts val="6050"/>
              </a:lnSpc>
              <a:buNone/>
            </a:pPr>
            <a:r>
              <a:rPr lang="en-US" sz="4850" kern="0" spc="-146" dirty="0">
                <a:solidFill>
                  <a:srgbClr val="2C3F42"/>
                </a:solidFill>
                <a:latin typeface="Bitter" pitchFamily="34" charset="0"/>
                <a:ea typeface="Bitter" pitchFamily="34" charset="-122"/>
                <a:cs typeface="Bitter" pitchFamily="34" charset="-120"/>
              </a:rPr>
              <a:t>OBJECTIVE</a:t>
            </a:r>
            <a:endParaRPr lang="en-US" sz="4850" dirty="0"/>
          </a:p>
        </p:txBody>
      </p:sp>
      <p:sp>
        <p:nvSpPr>
          <p:cNvPr id="3" name="Text 1"/>
          <p:cNvSpPr/>
          <p:nvPr/>
        </p:nvSpPr>
        <p:spPr>
          <a:xfrm>
            <a:off x="864037" y="3648670"/>
            <a:ext cx="6150054" cy="1975247"/>
          </a:xfrm>
          <a:prstGeom prst="rect">
            <a:avLst/>
          </a:prstGeom>
          <a:noFill/>
          <a:ln/>
        </p:spPr>
        <p:txBody>
          <a:bodyPr wrap="square" lIns="0" tIns="0" rIns="0" bIns="0" rtlCol="0" anchor="t"/>
          <a:lstStyle/>
          <a:p>
            <a:pPr marL="0" indent="0">
              <a:lnSpc>
                <a:spcPts val="3100"/>
              </a:lnSpc>
              <a:buNone/>
            </a:pPr>
            <a:r>
              <a:rPr lang="en-US" sz="1900" kern="0" spc="-39" dirty="0">
                <a:solidFill>
                  <a:srgbClr val="2B2E3C"/>
                </a:solidFill>
                <a:latin typeface="Open Sans" pitchFamily="34" charset="0"/>
                <a:ea typeface="Open Sans" pitchFamily="34" charset="-122"/>
                <a:cs typeface="Open Sans" pitchFamily="34" charset="-120"/>
              </a:rPr>
              <a:t>To analyze and cluster customer reviews to identify common themes, sentiments, and patterns in customer feedback, thereby enabling businesses to make informed decisions to improve products, services, and customer experience.</a:t>
            </a:r>
            <a:endParaRPr lang="en-US" sz="1900" dirty="0"/>
          </a:p>
        </p:txBody>
      </p:sp>
      <p:pic>
        <p:nvPicPr>
          <p:cNvPr id="4" name="Image 0" descr="preencoded.png"/>
          <p:cNvPicPr>
            <a:picLocks noChangeAspect="1"/>
          </p:cNvPicPr>
          <p:nvPr/>
        </p:nvPicPr>
        <p:blipFill>
          <a:blip r:embed="rId3"/>
          <a:stretch>
            <a:fillRect/>
          </a:stretch>
        </p:blipFill>
        <p:spPr>
          <a:xfrm>
            <a:off x="7623929" y="2505551"/>
            <a:ext cx="6150054" cy="3218498"/>
          </a:xfrm>
          <a:prstGeom prst="rect">
            <a:avLst/>
          </a:prstGeom>
        </p:spPr>
      </p:pic>
      <p:sp>
        <p:nvSpPr>
          <p:cNvPr id="5" name="Rectangle 4">
            <a:extLst>
              <a:ext uri="{FF2B5EF4-FFF2-40B4-BE49-F238E27FC236}">
                <a16:creationId xmlns:a16="http://schemas.microsoft.com/office/drawing/2014/main" id="{D8425096-6851-E79A-EB26-99B6BD932495}"/>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8787" y="1033463"/>
            <a:ext cx="6172200" cy="771525"/>
          </a:xfrm>
          <a:prstGeom prst="rect">
            <a:avLst/>
          </a:prstGeom>
          <a:noFill/>
          <a:ln/>
        </p:spPr>
        <p:txBody>
          <a:bodyPr wrap="none" lIns="0" tIns="0" rIns="0" bIns="0" rtlCol="0" anchor="t"/>
          <a:lstStyle/>
          <a:p>
            <a:pPr marL="0" indent="0">
              <a:lnSpc>
                <a:spcPts val="6050"/>
              </a:lnSpc>
              <a:buNone/>
            </a:pPr>
            <a:r>
              <a:rPr lang="en-US" sz="4850" kern="0" spc="-146" dirty="0">
                <a:solidFill>
                  <a:srgbClr val="2C3F42"/>
                </a:solidFill>
                <a:latin typeface="Bitter" pitchFamily="34" charset="0"/>
                <a:ea typeface="Bitter" pitchFamily="34" charset="-122"/>
                <a:cs typeface="Bitter" pitchFamily="34" charset="-120"/>
              </a:rPr>
              <a:t>SCOPE</a:t>
            </a:r>
            <a:endParaRPr lang="en-US" sz="4850" dirty="0"/>
          </a:p>
        </p:txBody>
      </p:sp>
      <p:sp>
        <p:nvSpPr>
          <p:cNvPr id="3" name="Rectangle 2">
            <a:extLst>
              <a:ext uri="{FF2B5EF4-FFF2-40B4-BE49-F238E27FC236}">
                <a16:creationId xmlns:a16="http://schemas.microsoft.com/office/drawing/2014/main" id="{257C52C1-F195-8B26-43B4-E299562053E5}"/>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534AB58-2878-2BDB-8227-84C247F69F55}"/>
              </a:ext>
            </a:extLst>
          </p:cNvPr>
          <p:cNvSpPr/>
          <p:nvPr/>
        </p:nvSpPr>
        <p:spPr>
          <a:xfrm>
            <a:off x="866775" y="2409825"/>
            <a:ext cx="9401175" cy="3781425"/>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Here’s the scope of clustering customer reviews in simple terms: </a:t>
            </a:r>
          </a:p>
          <a:p>
            <a:endParaRPr lang="en-US" dirty="0">
              <a:solidFill>
                <a:schemeClr val="tx1"/>
              </a:solidFill>
            </a:endParaRPr>
          </a:p>
          <a:p>
            <a:pPr marL="285750" indent="-285750">
              <a:buFont typeface="Wingdings" panose="05000000000000000000" pitchFamily="2" charset="2"/>
              <a:buChar char="Ø"/>
            </a:pPr>
            <a:r>
              <a:rPr lang="en-US" sz="2000" b="1" dirty="0">
                <a:solidFill>
                  <a:schemeClr val="tx1"/>
                </a:solidFill>
              </a:rPr>
              <a:t>Grouping Customers: </a:t>
            </a:r>
            <a:r>
              <a:rPr lang="en-US" sz="2000" dirty="0">
                <a:solidFill>
                  <a:schemeClr val="tx1"/>
                </a:solidFill>
              </a:rPr>
              <a:t>Clustering helps in grouping customers with similar opinions or behaviors. This makes it easier to understand different types of customers. </a:t>
            </a:r>
          </a:p>
          <a:p>
            <a:pPr marL="285750" indent="-285750">
              <a:buFont typeface="Wingdings" panose="05000000000000000000" pitchFamily="2" charset="2"/>
              <a:buChar char="Ø"/>
            </a:pPr>
            <a:r>
              <a:rPr lang="en-US" sz="2000" b="1" dirty="0">
                <a:solidFill>
                  <a:schemeClr val="tx1"/>
                </a:solidFill>
              </a:rPr>
              <a:t>Understanding Feelings: </a:t>
            </a:r>
            <a:r>
              <a:rPr lang="en-US" sz="2000" dirty="0">
                <a:solidFill>
                  <a:schemeClr val="tx1"/>
                </a:solidFill>
              </a:rPr>
              <a:t>By clustering reviews, businesses can see what customers like or dislike. This helps in knowing how happy customers are and what needs to be improved. </a:t>
            </a:r>
          </a:p>
          <a:p>
            <a:pPr marL="285750" indent="-285750">
              <a:buFont typeface="Wingdings" panose="05000000000000000000" pitchFamily="2" charset="2"/>
              <a:buChar char="Ø"/>
            </a:pPr>
            <a:r>
              <a:rPr lang="en-US" sz="2000" b="1" dirty="0">
                <a:solidFill>
                  <a:schemeClr val="tx1"/>
                </a:solidFill>
              </a:rPr>
              <a:t>Better Marketing: </a:t>
            </a:r>
            <a:r>
              <a:rPr lang="en-US" sz="2000" dirty="0">
                <a:solidFill>
                  <a:schemeClr val="tx1"/>
                </a:solidFill>
              </a:rPr>
              <a:t>With clustered data, companies can create more personalized ads and offers that appeal to specific groups of customers. </a:t>
            </a:r>
          </a:p>
          <a:p>
            <a:pPr marL="285750" indent="-285750">
              <a:buFont typeface="Wingdings" panose="05000000000000000000" pitchFamily="2" charset="2"/>
              <a:buChar char="Ø"/>
            </a:pPr>
            <a:r>
              <a:rPr lang="en-US" sz="2000" b="1" dirty="0">
                <a:solidFill>
                  <a:schemeClr val="tx1"/>
                </a:solidFill>
              </a:rPr>
              <a:t>Improving Products: </a:t>
            </a:r>
            <a:r>
              <a:rPr lang="en-US" sz="2000" dirty="0">
                <a:solidFill>
                  <a:schemeClr val="tx1"/>
                </a:solidFill>
              </a:rPr>
              <a:t>Clustering can show common problems or desired features in products, guiding businesses to make better products. </a:t>
            </a:r>
          </a:p>
          <a:p>
            <a:pPr marL="285750" indent="-285750">
              <a:buFont typeface="Wingdings" panose="05000000000000000000" pitchFamily="2" charset="2"/>
              <a:buChar char="Ø"/>
            </a:pPr>
            <a:r>
              <a:rPr lang="en-US" sz="2000" b="1" dirty="0">
                <a:solidFill>
                  <a:schemeClr val="tx1"/>
                </a:solidFill>
              </a:rPr>
              <a:t>Enhancing Service: </a:t>
            </a:r>
            <a:r>
              <a:rPr lang="en-US" sz="2000" dirty="0">
                <a:solidFill>
                  <a:schemeClr val="tx1"/>
                </a:solidFill>
              </a:rPr>
              <a:t>Knowing different customer groups helps in providing better service, making customers happier and more loyal. </a:t>
            </a:r>
          </a:p>
          <a:p>
            <a:pPr marL="285750" indent="-285750">
              <a:buFont typeface="Wingdings" panose="05000000000000000000" pitchFamily="2" charset="2"/>
              <a:buChar char="Ø"/>
            </a:pPr>
            <a:r>
              <a:rPr lang="en-US" sz="2000" b="1" dirty="0">
                <a:solidFill>
                  <a:schemeClr val="tx1"/>
                </a:solidFill>
              </a:rPr>
              <a:t>Spotting Trends: </a:t>
            </a:r>
            <a:r>
              <a:rPr lang="en-US" sz="2000" dirty="0">
                <a:solidFill>
                  <a:schemeClr val="tx1"/>
                </a:solidFill>
              </a:rPr>
              <a:t>Clustering can reveal new trends and changes in customer preferences, helping businesses stay ahead.</a:t>
            </a:r>
            <a:endParaRPr lang="en-IN" sz="200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8787" y="557213"/>
            <a:ext cx="6172200" cy="771525"/>
          </a:xfrm>
          <a:prstGeom prst="rect">
            <a:avLst/>
          </a:prstGeom>
          <a:noFill/>
          <a:ln/>
        </p:spPr>
        <p:txBody>
          <a:bodyPr wrap="none" lIns="0" tIns="0" rIns="0" bIns="0" rtlCol="0" anchor="t"/>
          <a:lstStyle/>
          <a:p>
            <a:pPr marL="0" indent="0">
              <a:lnSpc>
                <a:spcPts val="6050"/>
              </a:lnSpc>
              <a:buNone/>
            </a:pPr>
            <a:r>
              <a:rPr lang="en-US" sz="4850" kern="0" spc="-146" dirty="0">
                <a:solidFill>
                  <a:srgbClr val="2C3F42"/>
                </a:solidFill>
                <a:latin typeface="Bitter" pitchFamily="34" charset="0"/>
              </a:rPr>
              <a:t>Algorithm(KMeans)</a:t>
            </a:r>
            <a:endParaRPr lang="en-US" sz="4850" dirty="0"/>
          </a:p>
        </p:txBody>
      </p:sp>
      <p:sp>
        <p:nvSpPr>
          <p:cNvPr id="3" name="Rectangle 2">
            <a:extLst>
              <a:ext uri="{FF2B5EF4-FFF2-40B4-BE49-F238E27FC236}">
                <a16:creationId xmlns:a16="http://schemas.microsoft.com/office/drawing/2014/main" id="{257C52C1-F195-8B26-43B4-E299562053E5}"/>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C44C6F4-47AE-4955-0194-2B1728EC1701}"/>
              </a:ext>
            </a:extLst>
          </p:cNvPr>
          <p:cNvSpPr/>
          <p:nvPr/>
        </p:nvSpPr>
        <p:spPr>
          <a:xfrm>
            <a:off x="674906" y="2347912"/>
            <a:ext cx="12080438" cy="3014663"/>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K-Means Clustering is an unsupervised learning algorithm that is used to solve the clustering problems in machine learning.</a:t>
            </a:r>
          </a:p>
          <a:p>
            <a:r>
              <a:rPr lang="en-US" sz="2000" dirty="0">
                <a:solidFill>
                  <a:schemeClr val="tx1"/>
                </a:solidFill>
              </a:rPr>
              <a:t>The main aim of this algorithm is to minimize the sum of distances between the data point and their corresponding clusters.</a:t>
            </a:r>
          </a:p>
          <a:p>
            <a:r>
              <a:rPr lang="en-US" sz="2000" dirty="0">
                <a:solidFill>
                  <a:schemeClr val="tx1"/>
                </a:solidFill>
              </a:rPr>
              <a:t>How does the K-Means Algorithm Work? The working of the K-Means algorithm is explained in the below steps:</a:t>
            </a:r>
          </a:p>
          <a:p>
            <a:endParaRPr lang="en-US" dirty="0">
              <a:solidFill>
                <a:schemeClr val="tx1"/>
              </a:solidFill>
            </a:endParaRPr>
          </a:p>
          <a:p>
            <a:r>
              <a:rPr lang="en-US" sz="2000" dirty="0">
                <a:solidFill>
                  <a:schemeClr val="tx1"/>
                </a:solidFill>
              </a:rPr>
              <a:t>Step-1: Select the number K to decide the number of clusters.</a:t>
            </a:r>
          </a:p>
          <a:p>
            <a:r>
              <a:rPr lang="en-US" sz="2000" dirty="0">
                <a:solidFill>
                  <a:schemeClr val="tx1"/>
                </a:solidFill>
              </a:rPr>
              <a:t>Step-2: Select random K points or centroids. (It can be other from the input dataset).</a:t>
            </a:r>
          </a:p>
          <a:p>
            <a:r>
              <a:rPr lang="en-US" sz="2000" dirty="0">
                <a:solidFill>
                  <a:schemeClr val="tx1"/>
                </a:solidFill>
              </a:rPr>
              <a:t>Step-3: Assign each data point to their closest centroid, which will form the predefined K clusters.</a:t>
            </a:r>
          </a:p>
          <a:p>
            <a:r>
              <a:rPr lang="en-US" sz="2000" dirty="0">
                <a:solidFill>
                  <a:schemeClr val="tx1"/>
                </a:solidFill>
              </a:rPr>
              <a:t>Step-4: Calculate the average and place a new centroid of each cluster.</a:t>
            </a:r>
          </a:p>
          <a:p>
            <a:r>
              <a:rPr lang="en-US" sz="2000" dirty="0">
                <a:solidFill>
                  <a:schemeClr val="tx1"/>
                </a:solidFill>
              </a:rPr>
              <a:t>Step-5: Repeat the third steps, until we don't get a saturation point ........ </a:t>
            </a:r>
          </a:p>
          <a:p>
            <a:r>
              <a:rPr lang="en-US" sz="2000" dirty="0">
                <a:solidFill>
                  <a:schemeClr val="tx1"/>
                </a:solidFill>
              </a:rPr>
              <a:t>Step-6: Now the centroid point will be terms as mean centroid value.</a:t>
            </a:r>
          </a:p>
          <a:p>
            <a:r>
              <a:rPr lang="en-US" sz="2000" dirty="0">
                <a:solidFill>
                  <a:schemeClr val="tx1"/>
                </a:solidFill>
              </a:rPr>
              <a:t>Step-7: The model is ready.</a:t>
            </a:r>
          </a:p>
          <a:p>
            <a:endParaRPr lang="en-IN" dirty="0">
              <a:solidFill>
                <a:schemeClr val="tx1"/>
              </a:solidFill>
            </a:endParaRPr>
          </a:p>
        </p:txBody>
      </p:sp>
      <p:sp>
        <p:nvSpPr>
          <p:cNvPr id="5" name="Rectangle: Rounded Corners 4">
            <a:extLst>
              <a:ext uri="{FF2B5EF4-FFF2-40B4-BE49-F238E27FC236}">
                <a16:creationId xmlns:a16="http://schemas.microsoft.com/office/drawing/2014/main" id="{2D636EC6-1CD5-4FFA-6B92-C6D5C1B1C4AC}"/>
              </a:ext>
            </a:extLst>
          </p:cNvPr>
          <p:cNvSpPr/>
          <p:nvPr/>
        </p:nvSpPr>
        <p:spPr>
          <a:xfrm>
            <a:off x="8197337" y="4933950"/>
            <a:ext cx="6210300" cy="322897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182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409945"/>
            <a:ext cx="11696343" cy="771525"/>
          </a:xfrm>
          <a:prstGeom prst="rect">
            <a:avLst/>
          </a:prstGeom>
          <a:noFill/>
          <a:ln/>
        </p:spPr>
        <p:txBody>
          <a:bodyPr wrap="none" lIns="0" tIns="0" rIns="0" bIns="0" rtlCol="0" anchor="t"/>
          <a:lstStyle/>
          <a:p>
            <a:pPr marL="0" indent="0">
              <a:lnSpc>
                <a:spcPts val="6050"/>
              </a:lnSpc>
              <a:buNone/>
            </a:pPr>
            <a:r>
              <a:rPr lang="en-US" sz="4850" kern="0" spc="-146" dirty="0">
                <a:solidFill>
                  <a:srgbClr val="2C3F42"/>
                </a:solidFill>
                <a:latin typeface="Bitter" pitchFamily="34" charset="0"/>
                <a:ea typeface="Bitter" pitchFamily="34" charset="-122"/>
                <a:cs typeface="Bitter" pitchFamily="34" charset="-120"/>
              </a:rPr>
              <a:t>Data collection and dropping duplicate data</a:t>
            </a:r>
            <a:endParaRPr lang="en-US" sz="4850" dirty="0"/>
          </a:p>
        </p:txBody>
      </p:sp>
      <p:sp>
        <p:nvSpPr>
          <p:cNvPr id="3" name="Text 1"/>
          <p:cNvSpPr/>
          <p:nvPr/>
        </p:nvSpPr>
        <p:spPr>
          <a:xfrm>
            <a:off x="864037" y="2542837"/>
            <a:ext cx="12902327" cy="1445055"/>
          </a:xfrm>
          <a:prstGeom prst="rect">
            <a:avLst/>
          </a:prstGeom>
          <a:noFill/>
          <a:ln/>
        </p:spPr>
        <p:txBody>
          <a:bodyPr wrap="none" lIns="0" tIns="0" rIns="0" bIns="0" rtlCol="0" anchor="t"/>
          <a:lstStyle/>
          <a:p>
            <a:pPr marL="0" indent="0">
              <a:lnSpc>
                <a:spcPts val="3100"/>
              </a:lnSpc>
              <a:buNone/>
            </a:pPr>
            <a:r>
              <a:rPr lang="en-US" sz="1900" kern="0" spc="-39" dirty="0">
                <a:solidFill>
                  <a:srgbClr val="2B2E3C"/>
                </a:solidFill>
                <a:latin typeface="Open Sans" pitchFamily="34" charset="0"/>
                <a:ea typeface="Open Sans" pitchFamily="34" charset="-122"/>
                <a:cs typeface="Open Sans" pitchFamily="34" charset="-120"/>
              </a:rPr>
              <a:t>"Customer reviews were collected from [amazon] in [CSV] . The dataset includes reviews. We are importing different library </a:t>
            </a:r>
          </a:p>
          <a:p>
            <a:pPr marL="0" indent="0">
              <a:lnSpc>
                <a:spcPts val="3100"/>
              </a:lnSpc>
              <a:buNone/>
            </a:pPr>
            <a:r>
              <a:rPr lang="en-US" sz="1900" kern="0" spc="-39" dirty="0">
                <a:solidFill>
                  <a:srgbClr val="2B2E3C"/>
                </a:solidFill>
                <a:latin typeface="Open Sans" pitchFamily="34" charset="0"/>
                <a:ea typeface="Open Sans" pitchFamily="34" charset="-122"/>
                <a:cs typeface="Open Sans" pitchFamily="34" charset="-120"/>
              </a:rPr>
              <a:t>Functions such as (pandas, numpy, seaborn) </a:t>
            </a:r>
            <a:endParaRPr lang="en-US" sz="1900" dirty="0"/>
          </a:p>
        </p:txBody>
      </p:sp>
      <p:sp>
        <p:nvSpPr>
          <p:cNvPr id="5" name="Rectangle 4">
            <a:extLst>
              <a:ext uri="{FF2B5EF4-FFF2-40B4-BE49-F238E27FC236}">
                <a16:creationId xmlns:a16="http://schemas.microsoft.com/office/drawing/2014/main" id="{02F8321B-1054-629D-2171-3A4E39D00902}"/>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52D1ABF-162C-1762-B9C2-63FAE682FC82}"/>
              </a:ext>
            </a:extLst>
          </p:cNvPr>
          <p:cNvSpPr/>
          <p:nvPr/>
        </p:nvSpPr>
        <p:spPr>
          <a:xfrm>
            <a:off x="864037" y="4114800"/>
            <a:ext cx="12515850" cy="284797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2466" y="1024414"/>
            <a:ext cx="10059710" cy="487561"/>
          </a:xfrm>
          <a:prstGeom prst="rect">
            <a:avLst/>
          </a:prstGeom>
          <a:noFill/>
          <a:ln/>
        </p:spPr>
        <p:txBody>
          <a:bodyPr wrap="none" lIns="0" tIns="0" rIns="0" bIns="0" rtlCol="0" anchor="t"/>
          <a:lstStyle/>
          <a:p>
            <a:pPr marL="0" indent="0">
              <a:lnSpc>
                <a:spcPts val="3800"/>
              </a:lnSpc>
              <a:buNone/>
            </a:pPr>
            <a:r>
              <a:rPr lang="en-US" sz="3050" kern="0" spc="-92" dirty="0">
                <a:solidFill>
                  <a:srgbClr val="4D4D4D"/>
                </a:solidFill>
                <a:latin typeface="Bitter" pitchFamily="34" charset="0"/>
                <a:ea typeface="Bitter" pitchFamily="34" charset="-122"/>
                <a:cs typeface="Bitter" pitchFamily="34" charset="-120"/>
              </a:rPr>
              <a:t>SORTING THE VALUES AND DROPPING THE NULL VALUES</a:t>
            </a:r>
            <a:endParaRPr lang="en-US" sz="3050" dirty="0"/>
          </a:p>
        </p:txBody>
      </p:sp>
      <p:pic>
        <p:nvPicPr>
          <p:cNvPr id="3" name="Image 0"/>
          <p:cNvPicPr>
            <a:picLocks noChangeAspect="1"/>
          </p:cNvPicPr>
          <p:nvPr/>
        </p:nvPicPr>
        <p:blipFill>
          <a:blip r:embed="rId3"/>
          <a:srcRect b="27331"/>
          <a:stretch/>
        </p:blipFill>
        <p:spPr>
          <a:xfrm>
            <a:off x="682465" y="2456221"/>
            <a:ext cx="12268409" cy="2182454"/>
          </a:xfrm>
          <a:prstGeom prst="rect">
            <a:avLst/>
          </a:prstGeom>
        </p:spPr>
      </p:pic>
      <p:sp>
        <p:nvSpPr>
          <p:cNvPr id="5" name="Rectangle 4">
            <a:extLst>
              <a:ext uri="{FF2B5EF4-FFF2-40B4-BE49-F238E27FC236}">
                <a16:creationId xmlns:a16="http://schemas.microsoft.com/office/drawing/2014/main" id="{6378DB18-F4E1-809D-A458-26D0244A8060}"/>
              </a:ext>
            </a:extLst>
          </p:cNvPr>
          <p:cNvSpPr/>
          <p:nvPr/>
        </p:nvSpPr>
        <p:spPr>
          <a:xfrm>
            <a:off x="12849225" y="7648575"/>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820579"/>
            <a:ext cx="6172200" cy="771525"/>
          </a:xfrm>
          <a:prstGeom prst="rect">
            <a:avLst/>
          </a:prstGeom>
          <a:noFill/>
          <a:ln/>
        </p:spPr>
        <p:txBody>
          <a:bodyPr wrap="none" lIns="0" tIns="0" rIns="0" bIns="0" rtlCol="0" anchor="t"/>
          <a:lstStyle/>
          <a:p>
            <a:pPr marL="0" indent="0">
              <a:lnSpc>
                <a:spcPts val="6050"/>
              </a:lnSpc>
              <a:buNone/>
            </a:pPr>
            <a:endParaRPr lang="en-US" sz="4850" dirty="0"/>
          </a:p>
        </p:txBody>
      </p:sp>
      <p:pic>
        <p:nvPicPr>
          <p:cNvPr id="3" name="Image 0" descr="preencoded.png"/>
          <p:cNvPicPr>
            <a:picLocks noChangeAspect="1"/>
          </p:cNvPicPr>
          <p:nvPr/>
        </p:nvPicPr>
        <p:blipFill>
          <a:blip r:embed="rId3"/>
          <a:stretch>
            <a:fillRect/>
          </a:stretch>
        </p:blipFill>
        <p:spPr>
          <a:xfrm>
            <a:off x="864037" y="2085856"/>
            <a:ext cx="12902327" cy="1112401"/>
          </a:xfrm>
          <a:prstGeom prst="rect">
            <a:avLst/>
          </a:prstGeom>
        </p:spPr>
      </p:pic>
      <p:pic>
        <p:nvPicPr>
          <p:cNvPr id="4" name="Image 1" descr="preencoded.png"/>
          <p:cNvPicPr>
            <a:picLocks noChangeAspect="1"/>
          </p:cNvPicPr>
          <p:nvPr/>
        </p:nvPicPr>
        <p:blipFill>
          <a:blip r:embed="rId4"/>
          <a:stretch>
            <a:fillRect/>
          </a:stretch>
        </p:blipFill>
        <p:spPr>
          <a:xfrm>
            <a:off x="864037" y="3475911"/>
            <a:ext cx="8449032" cy="3932992"/>
          </a:xfrm>
          <a:prstGeom prst="rect">
            <a:avLst/>
          </a:prstGeom>
        </p:spPr>
      </p:pic>
      <p:sp>
        <p:nvSpPr>
          <p:cNvPr id="5" name="Rectangle 4">
            <a:extLst>
              <a:ext uri="{FF2B5EF4-FFF2-40B4-BE49-F238E27FC236}">
                <a16:creationId xmlns:a16="http://schemas.microsoft.com/office/drawing/2014/main" id="{BBC3D43A-F68D-3AA8-C09E-F9C74FECAD2A}"/>
              </a:ext>
            </a:extLst>
          </p:cNvPr>
          <p:cNvSpPr/>
          <p:nvPr/>
        </p:nvSpPr>
        <p:spPr>
          <a:xfrm>
            <a:off x="12849225" y="7658100"/>
            <a:ext cx="1666875" cy="514350"/>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51B7C1F-57CC-4615-C0BC-016456950B7C}"/>
              </a:ext>
            </a:extLst>
          </p:cNvPr>
          <p:cNvSpPr/>
          <p:nvPr/>
        </p:nvSpPr>
        <p:spPr>
          <a:xfrm>
            <a:off x="864037" y="581025"/>
            <a:ext cx="10699313" cy="1011079"/>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chemeClr val="tx1"/>
                </a:solidFill>
              </a:rPr>
              <a:t>DISPLAYING VALUES OF 100 DATA CONTAINING (product_id,rating and review_content)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581</Words>
  <Application>Microsoft Office PowerPoint</Application>
  <PresentationFormat>Custom</PresentationFormat>
  <Paragraphs>56</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Open Sans</vt:lpstr>
      <vt:lpstr>Arial</vt:lpstr>
      <vt:lpstr>Bitter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Swarandip Mandal</cp:lastModifiedBy>
  <cp:revision>9</cp:revision>
  <dcterms:created xsi:type="dcterms:W3CDTF">2024-09-12T20:04:41Z</dcterms:created>
  <dcterms:modified xsi:type="dcterms:W3CDTF">2025-03-18T15:12:40Z</dcterms:modified>
</cp:coreProperties>
</file>